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6"/>
  </p:notesMasterIdLst>
  <p:sldIdLst>
    <p:sldId id="260" r:id="rId2"/>
    <p:sldId id="261" r:id="rId3"/>
    <p:sldId id="262" r:id="rId4"/>
    <p:sldId id="263" r:id="rId5"/>
  </p:sldIdLst>
  <p:sldSz cx="7559675" cy="10439400"/>
  <p:notesSz cx="6858000" cy="9144000"/>
  <p:embeddedFontLst>
    <p:embeddedFont>
      <p:font typeface="Tahoma" panose="020B0604030504040204" pitchFamily="34" charset="0"/>
      <p:regular r:id="rId7"/>
      <p:bold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28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iCEpVSDKSgYUkxOvzwUHzTwvx8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5" d="100"/>
          <a:sy n="95" d="100"/>
        </p:scale>
        <p:origin x="1565" y="-2712"/>
      </p:cViewPr>
      <p:guideLst>
        <p:guide orient="horz" pos="328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87788" y="685800"/>
            <a:ext cx="2483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87575" y="685800"/>
            <a:ext cx="24828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87575" y="685800"/>
            <a:ext cx="24828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87575" y="685800"/>
            <a:ext cx="24828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87575" y="685800"/>
            <a:ext cx="24828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ctrTitle"/>
          </p:nvPr>
        </p:nvSpPr>
        <p:spPr>
          <a:xfrm>
            <a:off x="257712" y="1511298"/>
            <a:ext cx="7044600" cy="41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subTitle" idx="1"/>
          </p:nvPr>
        </p:nvSpPr>
        <p:spPr>
          <a:xfrm>
            <a:off x="257705" y="5752555"/>
            <a:ext cx="7044600" cy="160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0"/>
          <p:cNvSpPr txBox="1">
            <a:spLocks noGrp="1"/>
          </p:cNvSpPr>
          <p:nvPr>
            <p:ph type="title" hasCustomPrompt="1"/>
          </p:nvPr>
        </p:nvSpPr>
        <p:spPr>
          <a:xfrm>
            <a:off x="257705" y="2245153"/>
            <a:ext cx="7044600" cy="398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20"/>
          <p:cNvSpPr txBox="1">
            <a:spLocks noGrp="1"/>
          </p:cNvSpPr>
          <p:nvPr>
            <p:ph type="body" idx="1"/>
          </p:nvPr>
        </p:nvSpPr>
        <p:spPr>
          <a:xfrm>
            <a:off x="257705" y="6398217"/>
            <a:ext cx="7044600" cy="26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20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257705" y="4365680"/>
            <a:ext cx="7044600" cy="17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" name="Google Shape;21;p13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4"/>
          <p:cNvSpPr txBox="1">
            <a:spLocks noGrp="1"/>
          </p:cNvSpPr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4"/>
          <p:cNvSpPr txBox="1">
            <a:spLocks noGrp="1"/>
          </p:cNvSpPr>
          <p:nvPr>
            <p:ph type="body" idx="1"/>
          </p:nvPr>
        </p:nvSpPr>
        <p:spPr>
          <a:xfrm>
            <a:off x="257705" y="2339232"/>
            <a:ext cx="3306900" cy="69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14"/>
          <p:cNvSpPr txBox="1">
            <a:spLocks noGrp="1"/>
          </p:cNvSpPr>
          <p:nvPr>
            <p:ph type="body" idx="2"/>
          </p:nvPr>
        </p:nvSpPr>
        <p:spPr>
          <a:xfrm>
            <a:off x="3995291" y="2339232"/>
            <a:ext cx="3306900" cy="69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14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5"/>
          <p:cNvSpPr txBox="1">
            <a:spLocks noGrp="1"/>
          </p:cNvSpPr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6"/>
          <p:cNvSpPr txBox="1">
            <a:spLocks noGrp="1"/>
          </p:cNvSpPr>
          <p:nvPr>
            <p:ph type="title"/>
          </p:nvPr>
        </p:nvSpPr>
        <p:spPr>
          <a:xfrm>
            <a:off x="257705" y="1127727"/>
            <a:ext cx="2321700" cy="15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1"/>
          </p:nvPr>
        </p:nvSpPr>
        <p:spPr>
          <a:xfrm>
            <a:off x="257705" y="2820535"/>
            <a:ext cx="2321700" cy="64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7"/>
          <p:cNvSpPr txBox="1">
            <a:spLocks noGrp="1"/>
          </p:cNvSpPr>
          <p:nvPr>
            <p:ph type="title"/>
          </p:nvPr>
        </p:nvSpPr>
        <p:spPr>
          <a:xfrm>
            <a:off x="405325" y="913690"/>
            <a:ext cx="5264700" cy="83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8"/>
          <p:cNvSpPr/>
          <p:nvPr/>
        </p:nvSpPr>
        <p:spPr>
          <a:xfrm>
            <a:off x="3780000" y="-254"/>
            <a:ext cx="3780000" cy="1044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8"/>
          <p:cNvSpPr txBox="1">
            <a:spLocks noGrp="1"/>
          </p:cNvSpPr>
          <p:nvPr>
            <p:ph type="title"/>
          </p:nvPr>
        </p:nvSpPr>
        <p:spPr>
          <a:xfrm>
            <a:off x="219508" y="2503032"/>
            <a:ext cx="3344400" cy="30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0" name="Google Shape;40;p18"/>
          <p:cNvSpPr txBox="1">
            <a:spLocks noGrp="1"/>
          </p:cNvSpPr>
          <p:nvPr>
            <p:ph type="subTitle" idx="1"/>
          </p:nvPr>
        </p:nvSpPr>
        <p:spPr>
          <a:xfrm>
            <a:off x="219508" y="5689531"/>
            <a:ext cx="3344400" cy="25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1" name="Google Shape;41;p18"/>
          <p:cNvSpPr txBox="1">
            <a:spLocks noGrp="1"/>
          </p:cNvSpPr>
          <p:nvPr>
            <p:ph type="body" idx="2"/>
          </p:nvPr>
        </p:nvSpPr>
        <p:spPr>
          <a:xfrm>
            <a:off x="4083839" y="1469689"/>
            <a:ext cx="3172200" cy="75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9"/>
          <p:cNvSpPr txBox="1">
            <a:spLocks noGrp="1"/>
          </p:cNvSpPr>
          <p:nvPr>
            <p:ph type="body" idx="1"/>
          </p:nvPr>
        </p:nvSpPr>
        <p:spPr>
          <a:xfrm>
            <a:off x="257705" y="8586994"/>
            <a:ext cx="4959600" cy="122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257705" y="2339232"/>
            <a:ext cx="7044600" cy="69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5"/>
          <p:cNvSpPr txBox="1"/>
          <p:nvPr/>
        </p:nvSpPr>
        <p:spPr>
          <a:xfrm>
            <a:off x="176087" y="255825"/>
            <a:ext cx="7207500" cy="9004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i="1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Session indépendante du congrès organisée par l’ODPCGO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1" i="0" u="sng" strike="noStrike" cap="none" dirty="0">
              <a:solidFill>
                <a:srgbClr val="2B376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i="0" u="sng" strike="noStrike" cap="none" dirty="0">
                <a:solidFill>
                  <a:srgbClr val="2B376B"/>
                </a:solidFill>
                <a:latin typeface="Arial"/>
                <a:ea typeface="Arial"/>
                <a:cs typeface="Arial"/>
                <a:sym typeface="Arial"/>
              </a:rPr>
              <a:t>DPC 1: </a:t>
            </a:r>
            <a:r>
              <a:rPr lang="fr-FR" sz="1600" b="1" u="sng" dirty="0">
                <a:solidFill>
                  <a:srgbClr val="2B376B"/>
                </a:solidFill>
              </a:rPr>
              <a:t>HPV et grossesse</a:t>
            </a:r>
            <a:r>
              <a:rPr lang="fr-FR" sz="1600" b="1" i="0" u="sng" strike="noStrike" cap="none" dirty="0">
                <a:solidFill>
                  <a:srgbClr val="2B376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sz="1600" b="1" u="sng" dirty="0">
                <a:solidFill>
                  <a:srgbClr val="2B376B"/>
                </a:solidFill>
              </a:rPr>
              <a:t>- 44312425013-S25.010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Mercredi </a:t>
            </a:r>
            <a:r>
              <a:rPr lang="fr-FR" sz="1600" b="1" dirty="0">
                <a:solidFill>
                  <a:schemeClr val="dk2"/>
                </a:solidFill>
              </a:rPr>
              <a:t>3</a:t>
            </a:r>
            <a:r>
              <a:rPr lang="fr-FR" sz="16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sz="1600" b="1" dirty="0">
                <a:solidFill>
                  <a:schemeClr val="dk2"/>
                </a:solidFill>
              </a:rPr>
              <a:t>décembre 2025</a:t>
            </a:r>
            <a:br>
              <a:rPr lang="fr-FR" sz="16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fr-FR" sz="16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Salle Dattier 2 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Intervenants : Pr JJ.BALDAUF , </a:t>
            </a:r>
            <a:r>
              <a:rPr lang="fr-FR" sz="1600" b="1" dirty="0">
                <a:solidFill>
                  <a:schemeClr val="dk2"/>
                </a:solidFill>
              </a:rPr>
              <a:t>Pr J. GONDRY, Pr L. LECOINTRE</a:t>
            </a:r>
            <a:br>
              <a:rPr lang="fr-FR" sz="16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fr-FR" sz="1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Accueil des participants à partir de 8h30</a:t>
            </a:r>
            <a:endParaRPr sz="16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</a:rPr>
              <a:t>9h-9h30 </a:t>
            </a:r>
            <a:endParaRPr lang="fr-FR" dirty="0">
              <a:solidFill>
                <a:srgbClr val="2B376B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</a:rPr>
              <a:t>Séance plénière d’introduction Remise des documents pédagogiques</a:t>
            </a:r>
            <a:endParaRPr dirty="0">
              <a:solidFill>
                <a:srgbClr val="2B376B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</a:rPr>
              <a:t>Présentation de la session : déroulement et objectifs</a:t>
            </a:r>
            <a:endParaRPr dirty="0">
              <a:solidFill>
                <a:srgbClr val="2B376B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</a:rPr>
              <a:t>Présentation des intervenants et participants</a:t>
            </a:r>
            <a:endParaRPr dirty="0">
              <a:solidFill>
                <a:srgbClr val="2B376B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</a:rPr>
              <a:t>Analyse du bilan de compétence. Les vignettes cliniques seront revues au fur et à mesure des interventions de façon pertinente par rapport aux exposés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2B376B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</a:rPr>
              <a:t>9h30-10h00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</a:rPr>
              <a:t>Prise en charge des tests de dépistage pendant la grossesse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2B376B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</a:rPr>
              <a:t>10h-10h30 </a:t>
            </a:r>
            <a:endParaRPr lang="fr-FR" dirty="0">
              <a:solidFill>
                <a:srgbClr val="2B376B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</a:rPr>
              <a:t>Particularités de la colposcopie pendant la grossesse.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2B376B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</a:rPr>
              <a:t>10h30-11h</a:t>
            </a:r>
            <a:r>
              <a:rPr lang="fr-FR" dirty="0">
                <a:solidFill>
                  <a:srgbClr val="2B376B"/>
                </a:solidFill>
              </a:rPr>
              <a:t> 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</a:rPr>
              <a:t>La biopsie cervicale pendant la grossesse : pour qui ? pourquoi ? Quels risques ?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2B376B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</a:rPr>
              <a:t>11h</a:t>
            </a:r>
            <a:r>
              <a:rPr lang="fr-FR" dirty="0">
                <a:solidFill>
                  <a:srgbClr val="2B376B"/>
                </a:solidFill>
              </a:rPr>
              <a:t> pause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2B376B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</a:rPr>
              <a:t>11h30-12h</a:t>
            </a:r>
            <a:r>
              <a:rPr lang="fr-FR" dirty="0">
                <a:solidFill>
                  <a:srgbClr val="2B376B"/>
                </a:solidFill>
              </a:rPr>
              <a:t>: 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err="1">
                <a:solidFill>
                  <a:srgbClr val="2B376B"/>
                </a:solidFill>
              </a:rPr>
              <a:t>Condylomatose</a:t>
            </a:r>
            <a:r>
              <a:rPr lang="fr-FR" dirty="0">
                <a:solidFill>
                  <a:srgbClr val="2B376B"/>
                </a:solidFill>
              </a:rPr>
              <a:t> chez la femme enceinte :qui traiter? quand et comment ? Risques pour le nouveau-né́ ?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2B376B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</a:rPr>
              <a:t>12h-12h30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</a:rPr>
              <a:t>Prise en charge des LIEHG pendant la grossesse.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2B376B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</a:rPr>
              <a:t>12h30-13h</a:t>
            </a:r>
            <a:r>
              <a:rPr lang="fr-FR" dirty="0">
                <a:solidFill>
                  <a:srgbClr val="2B376B"/>
                </a:solidFill>
              </a:rPr>
              <a:t> 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</a:rPr>
              <a:t>Prise en charge des cancers invasifs pendant la grossesse. 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2B376B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</a:rPr>
              <a:t>13h-13h15 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</a:rPr>
              <a:t>Synthèse du DPC</a:t>
            </a:r>
            <a:endParaRPr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6"/>
          <p:cNvSpPr txBox="1"/>
          <p:nvPr/>
        </p:nvSpPr>
        <p:spPr>
          <a:xfrm>
            <a:off x="259725" y="310243"/>
            <a:ext cx="6874800" cy="968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i="1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Session indépendante du congrès organisée par l’ODPCGO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endParaRPr sz="2500" b="1" i="0" u="sng" strike="noStrike" cap="none" dirty="0">
              <a:solidFill>
                <a:srgbClr val="2B376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i="0" u="sng" strike="noStrike" cap="none" dirty="0">
                <a:solidFill>
                  <a:srgbClr val="2B376B"/>
                </a:solidFill>
                <a:latin typeface="Arial"/>
                <a:ea typeface="Arial"/>
                <a:cs typeface="Arial"/>
                <a:sym typeface="Arial"/>
              </a:rPr>
              <a:t>DPC 2: </a:t>
            </a:r>
            <a:r>
              <a:rPr lang="fr-FR" sz="1600" b="1" u="sng" dirty="0">
                <a:solidFill>
                  <a:srgbClr val="2B376B"/>
                </a:solidFill>
              </a:rPr>
              <a:t>Pathologie tumorale vulvaire : le point de vue du dermatologue  - 44312425020-S25.002</a:t>
            </a:r>
            <a:endParaRPr sz="1600" b="1" u="sng" dirty="0">
              <a:solidFill>
                <a:srgbClr val="2B376B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1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Mercredi </a:t>
            </a:r>
            <a:r>
              <a:rPr lang="fr-FR" sz="1600" b="1" dirty="0">
                <a:solidFill>
                  <a:schemeClr val="dk2"/>
                </a:solidFill>
              </a:rPr>
              <a:t>3 décembre</a:t>
            </a:r>
            <a:r>
              <a:rPr lang="fr-FR" sz="16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202</a:t>
            </a:r>
            <a:r>
              <a:rPr lang="fr-FR" sz="1600" b="1" dirty="0">
                <a:solidFill>
                  <a:schemeClr val="dk2"/>
                </a:solidFill>
              </a:rPr>
              <a:t>5</a:t>
            </a:r>
            <a:br>
              <a:rPr lang="fr-FR" sz="16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fr-FR" sz="16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Salle Dattier 2 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chemeClr val="dk2"/>
                </a:solidFill>
              </a:rPr>
              <a:t>Intervenants : Pr JJ.BALDAUF , Dr J. FRIEDEL, Pr J. GONDRY, </a:t>
            </a:r>
            <a:br>
              <a:rPr lang="fr-FR" sz="1600" b="1" dirty="0">
                <a:solidFill>
                  <a:schemeClr val="dk2"/>
                </a:solidFill>
              </a:rPr>
            </a:br>
            <a:r>
              <a:rPr lang="fr-FR" sz="1600" b="1" dirty="0">
                <a:solidFill>
                  <a:schemeClr val="dk2"/>
                </a:solidFill>
              </a:rPr>
              <a:t>Pr L. LECOINTRE</a:t>
            </a:r>
            <a:endParaRPr sz="1600" b="1" dirty="0">
              <a:solidFill>
                <a:schemeClr val="dk2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Accueil des participants à partir de 13h30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14 h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Accueil Présentation des orateurs, recueil des attentes des participants. Analyse du bilan de compétence. 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14h15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Particularités de l'examen de la vulve en suspicion de malignité 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14h30</a:t>
            </a: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Les tumeurs bénignes d'emblée kystes sébacés, hidradénome papillifère, kyste de la glande de Bartholin...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14H45</a:t>
            </a: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Lésions pigmentées vulvaires (bénin et malin) 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15H00</a:t>
            </a: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Les lésions pré-cancéreuses à HPV : HSIL vulvaires. Clinique, traitement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15H20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Les lésions pré-cancéreuses à HPV : HSIL vulvaires. Clinique, traitement. 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15h40</a:t>
            </a: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Pause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16H00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 La maladie de Paget. Clinique, traitement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16H20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Carcinome épidermoïde : épidémiologie, clinique, pronostic, traitement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16H40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Mélanome vulvaire : épidémiologie, clinique, diagnostic différentiel, pronostic, traitement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17h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Analyse et Correction pour le groupe des cas-vignettes cliniques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17h15 à 17h30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Échanges avec les participants -Conclusions - Messages à emporter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500" b="1" dirty="0">
                <a:solidFill>
                  <a:srgbClr val="2B376B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500" b="1" dirty="0">
              <a:solidFill>
                <a:srgbClr val="2B376B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rgbClr val="2B376B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2B376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"/>
          <p:cNvSpPr txBox="1"/>
          <p:nvPr/>
        </p:nvSpPr>
        <p:spPr>
          <a:xfrm>
            <a:off x="130629" y="230101"/>
            <a:ext cx="7135200" cy="997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i="1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Session indépendante du congrès organisée par l’ODPCGO</a:t>
            </a:r>
            <a:endParaRPr dirty="0"/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b="1" i="0" u="sng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fr-FR" sz="1600" b="1" i="0" u="sng" strike="noStrike" cap="none" dirty="0">
                <a:solidFill>
                  <a:srgbClr val="2B376B"/>
                </a:solidFill>
                <a:latin typeface="Arial"/>
                <a:ea typeface="Arial"/>
                <a:cs typeface="Arial"/>
                <a:sym typeface="Arial"/>
              </a:rPr>
              <a:t>DPC 3 : Tabac et Grossesse </a:t>
            </a:r>
            <a:r>
              <a:rPr lang="fr-FR" sz="1600" b="1" u="sng" dirty="0">
                <a:solidFill>
                  <a:srgbClr val="2B376B"/>
                </a:solidFill>
              </a:rPr>
              <a:t>- 44312425012-S25.004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i="1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fr-FR" sz="1600" b="1" dirty="0">
                <a:solidFill>
                  <a:schemeClr val="dk2"/>
                </a:solidFill>
              </a:rPr>
              <a:t>Jeudi 4 décembre 2025</a:t>
            </a:r>
            <a:br>
              <a:rPr lang="fr-FR" sz="1600" b="1" dirty="0">
                <a:solidFill>
                  <a:schemeClr val="dk2"/>
                </a:solidFill>
              </a:rPr>
            </a:br>
            <a:r>
              <a:rPr lang="fr-FR" sz="1600" b="1" dirty="0">
                <a:solidFill>
                  <a:schemeClr val="dk2"/>
                </a:solidFill>
              </a:rPr>
              <a:t>Salle Dattier 2 </a:t>
            </a:r>
            <a:endParaRPr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fr-FR" sz="1600" b="1" dirty="0">
                <a:solidFill>
                  <a:schemeClr val="dk2"/>
                </a:solidFill>
              </a:rPr>
              <a:t>Intervenants : Pr J.BLANC, MP. BALZING, C. AZENAG</a:t>
            </a:r>
            <a:endParaRPr sz="1600" b="1" dirty="0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fr-FR" sz="1600" b="1" dirty="0">
                <a:solidFill>
                  <a:schemeClr val="dk2"/>
                </a:solidFill>
              </a:rPr>
              <a:t>Accueil des participants à partir de 08h30</a:t>
            </a:r>
            <a:endParaRPr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dirty="0">
              <a:solidFill>
                <a:srgbClr val="2B376B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 i="0" u="none" strike="noStrike" cap="none" dirty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PROGRAMME DETAILLE SESSION </a:t>
            </a:r>
            <a:r>
              <a:rPr lang="fr-FR" sz="1800" b="1" dirty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PRÉSENTIELLE</a:t>
            </a:r>
            <a:r>
              <a:rPr lang="fr-FR" sz="1800" b="1" i="0" u="none" strike="noStrike" cap="none" dirty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 sz="18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0" i="1" u="none" strike="noStrike" cap="none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 correction des questions du </a:t>
            </a:r>
            <a:r>
              <a:rPr lang="fr-FR" sz="1600" b="0" i="1" u="none" strike="noStrike" cap="none" dirty="0" err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pre</a:t>
            </a:r>
            <a:r>
              <a:rPr lang="fr-FR" sz="1600" b="0" i="1" u="none" strike="noStrike" cap="none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́-test est effectuée dans le cours des </a:t>
            </a:r>
            <a:r>
              <a:rPr lang="fr-FR" sz="1600" b="0" i="1" u="none" strike="noStrike" cap="none" dirty="0" err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exposés</a:t>
            </a:r>
            <a:r>
              <a:rPr lang="fr-FR" sz="1600" b="0" i="1" u="none" strike="noStrike" cap="none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1600" b="0" i="1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9h</a:t>
            </a:r>
            <a:endParaRPr lang="fr-FR" dirty="0">
              <a:solidFill>
                <a:srgbClr val="00206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Séance plénière d’introduction Remise des documents pédagogiques</a:t>
            </a:r>
            <a:endParaRPr dirty="0">
              <a:solidFill>
                <a:srgbClr val="00206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Présentation de la session : déroulement et objectifs</a:t>
            </a:r>
            <a:endParaRPr dirty="0">
              <a:solidFill>
                <a:srgbClr val="00206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Présentation des intervenants</a:t>
            </a:r>
            <a:endParaRPr dirty="0">
              <a:solidFill>
                <a:srgbClr val="00206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9h45 </a:t>
            </a:r>
            <a:endParaRPr lang="fr-FR" b="1" dirty="0">
              <a:solidFill>
                <a:srgbClr val="00206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Échanges</a:t>
            </a:r>
            <a:r>
              <a:rPr lang="fr-FR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 avec la salle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10h00</a:t>
            </a:r>
            <a:r>
              <a:rPr lang="fr-FR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SÉANCE</a:t>
            </a:r>
            <a:r>
              <a:rPr lang="fr-FR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fr-FR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PLÉNIÈRE</a:t>
            </a:r>
            <a:r>
              <a:rPr lang="fr-FR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	Prise en charge non pharmacologique du sevrage</a:t>
            </a:r>
            <a:endParaRPr dirty="0">
              <a:latin typeface="+mj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 	Prise en charge </a:t>
            </a:r>
            <a:r>
              <a:rPr lang="fr-FR" i="0" u="none" strike="noStrike" cap="none" dirty="0" err="1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médicamenteuse</a:t>
            </a:r>
            <a:r>
              <a:rPr lang="fr-FR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 </a:t>
            </a:r>
            <a:br>
              <a:rPr lang="fr-FR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</a:br>
            <a:r>
              <a:rPr lang="fr-FR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 	Tabac et allaitement</a:t>
            </a:r>
            <a:br>
              <a:rPr lang="fr-FR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</a:br>
            <a:r>
              <a:rPr lang="fr-FR" b="1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10h50</a:t>
            </a:r>
            <a:endParaRPr lang="fr-FR" b="1" dirty="0">
              <a:solidFill>
                <a:srgbClr val="00206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Échanges</a:t>
            </a:r>
            <a:r>
              <a:rPr lang="fr-FR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 avec la salle </a:t>
            </a:r>
            <a:endParaRPr dirty="0">
              <a:solidFill>
                <a:srgbClr val="00206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11h00-11h15</a:t>
            </a:r>
            <a:r>
              <a:rPr lang="fr-FR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Pause</a:t>
            </a:r>
            <a:endParaRPr dirty="0">
              <a:solidFill>
                <a:srgbClr val="00206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11h15-12h30</a:t>
            </a:r>
            <a:endParaRPr lang="fr-FR" b="1" dirty="0">
              <a:solidFill>
                <a:srgbClr val="00206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en ATELIER : (un formateur par groupe de 10 à 12 personnes) </a:t>
            </a:r>
            <a:endParaRPr dirty="0">
              <a:latin typeface="+mj-lt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Cas cliniques : corrigé des cas du </a:t>
            </a:r>
            <a:r>
              <a:rPr lang="fr-FR" i="0" u="none" strike="noStrike" cap="none" dirty="0" err="1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pre</a:t>
            </a:r>
            <a:r>
              <a:rPr lang="fr-FR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́-test et autres cas interactifs. </a:t>
            </a:r>
            <a:endParaRPr i="0" u="none" strike="noStrike" cap="none" dirty="0">
              <a:solidFill>
                <a:srgbClr val="00000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Jeux de </a:t>
            </a:r>
            <a:r>
              <a:rPr lang="fr-FR" i="0" u="none" strike="noStrike" cap="none" dirty="0" err="1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rôle</a:t>
            </a:r>
            <a:r>
              <a:rPr lang="fr-FR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 – Briefing (5mn) </a:t>
            </a:r>
            <a:r>
              <a:rPr lang="fr-FR" i="0" u="none" strike="noStrike" cap="none" dirty="0" err="1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Réalisation</a:t>
            </a:r>
            <a:r>
              <a:rPr lang="fr-FR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 de 3 jeux de </a:t>
            </a:r>
            <a:r>
              <a:rPr lang="fr-FR" i="0" u="none" strike="noStrike" cap="none" dirty="0" err="1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rôle</a:t>
            </a:r>
            <a:r>
              <a:rPr lang="fr-FR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 (45 mn) Debriefing </a:t>
            </a:r>
            <a:r>
              <a:rPr lang="fr-FR" i="0" u="none" strike="noStrike" cap="none" dirty="0" err="1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général</a:t>
            </a:r>
            <a:endParaRPr lang="fr-FR" i="0" u="none" strike="noStrike" cap="none" dirty="0">
              <a:solidFill>
                <a:srgbClr val="00206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i="0" u="none" strike="noStrike" cap="none" dirty="0">
              <a:solidFill>
                <a:srgbClr val="00000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12h30</a:t>
            </a:r>
            <a:r>
              <a:rPr lang="fr-FR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i="0" u="none" strike="noStrike" cap="none" dirty="0">
                <a:solidFill>
                  <a:srgbClr val="002060"/>
                </a:solidFill>
                <a:latin typeface="+mj-lt"/>
                <a:ea typeface="Calibri"/>
                <a:cs typeface="Calibri"/>
                <a:sym typeface="Calibri"/>
              </a:rPr>
              <a:t>Clôture de la session – messages clefs </a:t>
            </a:r>
            <a:endParaRPr i="0" u="none" strike="noStrike" cap="none" dirty="0">
              <a:solidFill>
                <a:srgbClr val="00000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"/>
          <p:cNvSpPr txBox="1"/>
          <p:nvPr/>
        </p:nvSpPr>
        <p:spPr>
          <a:xfrm>
            <a:off x="259725" y="134911"/>
            <a:ext cx="6874800" cy="10148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sz="1600" b="1" i="1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Session indépendante du congrès, organisée par l’ODPCGO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b="1" i="0" u="sng" strike="noStrike" cap="none" dirty="0">
              <a:solidFill>
                <a:srgbClr val="2B376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i="0" u="sng" strike="noStrike" cap="none" dirty="0">
                <a:solidFill>
                  <a:srgbClr val="2B376B"/>
                </a:solidFill>
                <a:latin typeface="Arial"/>
                <a:ea typeface="Arial"/>
                <a:cs typeface="Arial"/>
                <a:sym typeface="Arial"/>
              </a:rPr>
              <a:t>DPC 4 : </a:t>
            </a:r>
            <a:r>
              <a:rPr lang="fr-FR" sz="1600" b="1" u="sng" dirty="0">
                <a:solidFill>
                  <a:srgbClr val="2B376B"/>
                </a:solidFill>
              </a:rPr>
              <a:t>Première consultation de la ménopause</a:t>
            </a:r>
            <a:endParaRPr sz="1600" b="1" u="sng" dirty="0">
              <a:solidFill>
                <a:srgbClr val="2B376B"/>
              </a:solidFill>
            </a:endParaRPr>
          </a:p>
          <a:p>
            <a:pPr marL="45720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fr-FR" sz="1600" b="1" u="sng" dirty="0">
                <a:solidFill>
                  <a:srgbClr val="2B376B"/>
                </a:solidFill>
              </a:rPr>
              <a:t> - 44312525024-S25.001</a:t>
            </a:r>
            <a:endParaRPr sz="1600" b="1" u="sng" dirty="0">
              <a:solidFill>
                <a:srgbClr val="2B376B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i="1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fr-FR" sz="1600" b="1" dirty="0">
                <a:solidFill>
                  <a:schemeClr val="dk2"/>
                </a:solidFill>
              </a:rPr>
              <a:t>Vendredi 5 décembre 2025</a:t>
            </a:r>
            <a:br>
              <a:rPr lang="fr-FR" sz="1600" b="1" dirty="0">
                <a:solidFill>
                  <a:schemeClr val="dk2"/>
                </a:solidFill>
              </a:rPr>
            </a:br>
            <a:r>
              <a:rPr lang="fr-FR" sz="1600" b="1" dirty="0">
                <a:solidFill>
                  <a:schemeClr val="dk2"/>
                </a:solidFill>
              </a:rPr>
              <a:t>Salle Dattier 2 </a:t>
            </a:r>
            <a:endParaRPr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fr-FR" sz="1600" b="1" dirty="0">
                <a:solidFill>
                  <a:schemeClr val="dk2"/>
                </a:solidFill>
              </a:rPr>
              <a:t>Intervenants : Pr  V. BERNARD, Pr G. PLU-BUREAU, </a:t>
            </a:r>
            <a:br>
              <a:rPr lang="fr-FR" sz="1600" b="1" dirty="0">
                <a:solidFill>
                  <a:schemeClr val="dk2"/>
                </a:solidFill>
              </a:rPr>
            </a:br>
            <a:r>
              <a:rPr lang="fr-FR" sz="1600" b="1" dirty="0">
                <a:solidFill>
                  <a:schemeClr val="dk2"/>
                </a:solidFill>
              </a:rPr>
              <a:t>Pr. TREMOLLIERES</a:t>
            </a:r>
            <a:endParaRPr sz="1600" b="1" dirty="0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fr-FR" sz="1600" b="1" dirty="0">
                <a:solidFill>
                  <a:schemeClr val="dk2"/>
                </a:solidFill>
              </a:rPr>
              <a:t>Accueil des participants à partir de 08h30</a:t>
            </a:r>
            <a:endParaRPr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1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9h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Plénière d’introduction : Remise des documents pédagogiques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Présentation de la session : déroulement et objectifs, présentation des intervenants 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Les corrigés du bilan de compétence et de l’audit clinique seront inclus au fur et à mesure dans le déroulement de l’exposé selon leur pertinence pour plus de fluidité (tous les résultats seront traités)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9h10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Comment diagnostiquer la ménopause ?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9h30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Évaluation clinique : Interrogatoire et Signes cliniques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9h45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Évaluation cardio vasculaire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10h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Évaluation du risque osseux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10h15</a:t>
            </a:r>
            <a:endParaRPr lang="fr-FR"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Évaluation du risque carcinologique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10h30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Évaluation clinique : balance bénéfice risques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10h45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 Pause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11h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THM (schéma, continu, discontinu) traitements non hormonaux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11h40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Prise en charge des femmes symptomatiques avec THM contre-indiqué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11h50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Syndrome uro-génital de la ménopause (SGUM), traitement hormonal local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12h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Consultation de suivi de la femme sous THM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12h15-12h30</a:t>
            </a: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 Synthèse sur la formation, conclusions, messages clefs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2B376B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endParaRPr dirty="0">
              <a:solidFill>
                <a:srgbClr val="2B376B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0" i="0" u="none" strike="noStrike" cap="none" dirty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 </a:t>
            </a:r>
            <a:endParaRPr sz="1800" b="0" i="0" u="none" strike="noStrike" cap="none" dirty="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45720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b="1" i="0" u="sng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760</Words>
  <Application>Microsoft Office PowerPoint</Application>
  <PresentationFormat>Personnalisé</PresentationFormat>
  <Paragraphs>149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Tahoma</vt:lpstr>
      <vt:lpstr>Arial</vt:lpstr>
      <vt:lpstr>Times New Roman</vt:lpstr>
      <vt:lpstr>Calibri</vt:lpstr>
      <vt:lpstr>Simple Light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Bourdaudhui, Marion (808)</dc:creator>
  <cp:lastModifiedBy>Leslie HALIOUA</cp:lastModifiedBy>
  <cp:revision>3</cp:revision>
  <dcterms:modified xsi:type="dcterms:W3CDTF">2025-10-22T09:23:04Z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24dbb1d-991d-4bbd-aad5-33bac1d8ffaf_Enabled">
    <vt:lpwstr>true</vt:lpwstr>
  </property>
  <property fmtid="{D5CDD505-2E9C-101B-9397-08002B2CF9AE}" pid="3" name="MSIP_Label_924dbb1d-991d-4bbd-aad5-33bac1d8ffaf_SetDate">
    <vt:lpwstr>2024-04-16T08:27:17Z</vt:lpwstr>
  </property>
  <property fmtid="{D5CDD505-2E9C-101B-9397-08002B2CF9AE}" pid="4" name="MSIP_Label_924dbb1d-991d-4bbd-aad5-33bac1d8ffaf_Method">
    <vt:lpwstr>Standard</vt:lpwstr>
  </property>
  <property fmtid="{D5CDD505-2E9C-101B-9397-08002B2CF9AE}" pid="5" name="MSIP_Label_924dbb1d-991d-4bbd-aad5-33bac1d8ffaf_Name">
    <vt:lpwstr>924dbb1d-991d-4bbd-aad5-33bac1d8ffaf</vt:lpwstr>
  </property>
  <property fmtid="{D5CDD505-2E9C-101B-9397-08002B2CF9AE}" pid="6" name="MSIP_Label_924dbb1d-991d-4bbd-aad5-33bac1d8ffaf_SiteId">
    <vt:lpwstr>9652d7c2-1ccf-4940-8151-4a92bd474ed0</vt:lpwstr>
  </property>
  <property fmtid="{D5CDD505-2E9C-101B-9397-08002B2CF9AE}" pid="7" name="MSIP_Label_924dbb1d-991d-4bbd-aad5-33bac1d8ffaf_ActionId">
    <vt:lpwstr>ab3a1579-8c52-4fd6-a56a-bbea4eaacec1</vt:lpwstr>
  </property>
  <property fmtid="{D5CDD505-2E9C-101B-9397-08002B2CF9AE}" pid="8" name="MSIP_Label_924dbb1d-991d-4bbd-aad5-33bac1d8ffaf_ContentBits">
    <vt:lpwstr>0</vt:lpwstr>
  </property>
</Properties>
</file>